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63" r:id="rId3"/>
    <p:sldId id="261" r:id="rId4"/>
    <p:sldId id="283" r:id="rId5"/>
    <p:sldId id="284" r:id="rId6"/>
    <p:sldId id="285" r:id="rId7"/>
    <p:sldId id="287" r:id="rId8"/>
    <p:sldId id="262" r:id="rId9"/>
    <p:sldId id="286" r:id="rId10"/>
    <p:sldId id="288" r:id="rId11"/>
    <p:sldId id="289" r:id="rId12"/>
    <p:sldId id="290" r:id="rId13"/>
    <p:sldId id="291" r:id="rId14"/>
    <p:sldId id="292" r:id="rId15"/>
    <p:sldId id="293" r:id="rId16"/>
  </p:sldIdLst>
  <p:sldSz cx="9144000" cy="6858000" type="screen4x3"/>
  <p:notesSz cx="6669088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75ACC-ACF5-45D0-B43E-81C05BACA44E}" type="datetimeFigureOut">
              <a:rPr lang="ko-KR" altLang="en-US" smtClean="0"/>
              <a:pPr/>
              <a:t>2010-10-03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17DAD-A029-4CCF-9E9B-DB7B3CB2B1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9458-8C78-426B-ADB5-1ED61613C459}" type="datetimeFigureOut">
              <a:rPr lang="ko-KR" altLang="en-US" smtClean="0"/>
              <a:pPr/>
              <a:t>2010-10-03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D2A9-7136-48E0-A65E-40B65FBD45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9458-8C78-426B-ADB5-1ED61613C459}" type="datetimeFigureOut">
              <a:rPr lang="ko-KR" altLang="en-US" smtClean="0"/>
              <a:pPr/>
              <a:t>2010-10-03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D2A9-7136-48E0-A65E-40B65FBD45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9458-8C78-426B-ADB5-1ED61613C459}" type="datetimeFigureOut">
              <a:rPr lang="ko-KR" altLang="en-US" smtClean="0"/>
              <a:pPr/>
              <a:t>2010-10-03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D2A9-7136-48E0-A65E-40B65FBD45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9458-8C78-426B-ADB5-1ED61613C459}" type="datetimeFigureOut">
              <a:rPr lang="ko-KR" altLang="en-US" smtClean="0"/>
              <a:pPr/>
              <a:t>2010-10-03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D2A9-7136-48E0-A65E-40B65FBD45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9458-8C78-426B-ADB5-1ED61613C459}" type="datetimeFigureOut">
              <a:rPr lang="ko-KR" altLang="en-US" smtClean="0"/>
              <a:pPr/>
              <a:t>2010-10-03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D2A9-7136-48E0-A65E-40B65FBD45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9458-8C78-426B-ADB5-1ED61613C459}" type="datetimeFigureOut">
              <a:rPr lang="ko-KR" altLang="en-US" smtClean="0"/>
              <a:pPr/>
              <a:t>2010-10-03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D2A9-7136-48E0-A65E-40B65FBD45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9458-8C78-426B-ADB5-1ED61613C459}" type="datetimeFigureOut">
              <a:rPr lang="ko-KR" altLang="en-US" smtClean="0"/>
              <a:pPr/>
              <a:t>2010-10-03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D2A9-7136-48E0-A65E-40B65FBD45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9458-8C78-426B-ADB5-1ED61613C459}" type="datetimeFigureOut">
              <a:rPr lang="ko-KR" altLang="en-US" smtClean="0"/>
              <a:pPr/>
              <a:t>2010-10-03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D2A9-7136-48E0-A65E-40B65FBD45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9458-8C78-426B-ADB5-1ED61613C459}" type="datetimeFigureOut">
              <a:rPr lang="ko-KR" altLang="en-US" smtClean="0"/>
              <a:pPr/>
              <a:t>2010-10-03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D2A9-7136-48E0-A65E-40B65FBD45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9458-8C78-426B-ADB5-1ED61613C459}" type="datetimeFigureOut">
              <a:rPr lang="ko-KR" altLang="en-US" smtClean="0"/>
              <a:pPr/>
              <a:t>2010-10-03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D2A9-7136-48E0-A65E-40B65FBD45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9458-8C78-426B-ADB5-1ED61613C459}" type="datetimeFigureOut">
              <a:rPr lang="ko-KR" altLang="en-US" smtClean="0"/>
              <a:pPr/>
              <a:t>2010-10-03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D2A9-7136-48E0-A65E-40B65FBD45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39458-8C78-426B-ADB5-1ED61613C459}" type="datetimeFigureOut">
              <a:rPr lang="ko-KR" altLang="en-US" smtClean="0"/>
              <a:pPr/>
              <a:t>2010-10-03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AD2A9-7136-48E0-A65E-40B65FBD45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0509" y="4114800"/>
            <a:ext cx="671049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smtClean="0">
                <a:latin typeface="Georgia" pitchFamily="18" charset="0"/>
              </a:rPr>
              <a:t>A-Ran </a:t>
            </a:r>
            <a:r>
              <a:rPr lang="en-US" altLang="ko-KR" sz="2400" dirty="0" err="1" smtClean="0">
                <a:latin typeface="Georgia" pitchFamily="18" charset="0"/>
              </a:rPr>
              <a:t>Lyo</a:t>
            </a:r>
            <a:endParaRPr lang="en-US" altLang="ko-KR" sz="2400" dirty="0" smtClean="0">
              <a:latin typeface="Georgia" pitchFamily="18" charset="0"/>
            </a:endParaRPr>
          </a:p>
          <a:p>
            <a:pPr algn="ctr"/>
            <a:r>
              <a:rPr lang="en-US" altLang="ko-KR" sz="1400" dirty="0" smtClean="0">
                <a:latin typeface="Georgia" pitchFamily="18" charset="0"/>
              </a:rPr>
              <a:t>KASI (Korea Astronomy and Space Science Institute)</a:t>
            </a:r>
          </a:p>
          <a:p>
            <a:pPr algn="ctr"/>
            <a:endParaRPr lang="en-US" altLang="ko-KR" dirty="0" smtClean="0">
              <a:latin typeface="Georgia" pitchFamily="18" charset="0"/>
            </a:endParaRPr>
          </a:p>
          <a:p>
            <a:pPr algn="ctr"/>
            <a:r>
              <a:rPr lang="en-US" altLang="ko-KR" dirty="0" err="1" smtClean="0">
                <a:latin typeface="Georgia" pitchFamily="18" charset="0"/>
              </a:rPr>
              <a:t>Nagayoshi</a:t>
            </a:r>
            <a:r>
              <a:rPr lang="en-US" altLang="ko-KR" dirty="0" smtClean="0">
                <a:latin typeface="Georgia" pitchFamily="18" charset="0"/>
              </a:rPr>
              <a:t> </a:t>
            </a:r>
            <a:r>
              <a:rPr lang="en-US" altLang="ko-KR" dirty="0" err="1" smtClean="0">
                <a:latin typeface="Georgia" pitchFamily="18" charset="0"/>
              </a:rPr>
              <a:t>Ohashi</a:t>
            </a:r>
            <a:r>
              <a:rPr lang="en-US" altLang="ko-KR" dirty="0" smtClean="0">
                <a:latin typeface="Georgia" pitchFamily="18" charset="0"/>
              </a:rPr>
              <a:t>, Charlie </a:t>
            </a:r>
            <a:r>
              <a:rPr lang="en-US" altLang="ko-KR" dirty="0" err="1" smtClean="0">
                <a:latin typeface="Georgia" pitchFamily="18" charset="0"/>
              </a:rPr>
              <a:t>Qi</a:t>
            </a:r>
            <a:r>
              <a:rPr lang="en-US" altLang="ko-KR" dirty="0" smtClean="0">
                <a:latin typeface="Georgia" pitchFamily="18" charset="0"/>
              </a:rPr>
              <a:t>, David J. </a:t>
            </a:r>
            <a:r>
              <a:rPr lang="en-US" altLang="ko-KR" dirty="0" err="1" smtClean="0">
                <a:latin typeface="Georgia" pitchFamily="18" charset="0"/>
              </a:rPr>
              <a:t>Wilner</a:t>
            </a:r>
            <a:r>
              <a:rPr lang="en-US" altLang="ko-KR" dirty="0" smtClean="0">
                <a:latin typeface="Georgia" pitchFamily="18" charset="0"/>
              </a:rPr>
              <a:t>, and Yu-</a:t>
            </a:r>
            <a:r>
              <a:rPr lang="en-US" altLang="ko-KR" dirty="0" err="1" smtClean="0">
                <a:latin typeface="Georgia" pitchFamily="18" charset="0"/>
              </a:rPr>
              <a:t>Nung</a:t>
            </a:r>
            <a:r>
              <a:rPr lang="en-US" altLang="ko-KR" dirty="0" smtClean="0">
                <a:latin typeface="Georgia" pitchFamily="18" charset="0"/>
              </a:rPr>
              <a:t> Su</a:t>
            </a:r>
            <a:endParaRPr lang="en-US" altLang="ko-KR" dirty="0">
              <a:latin typeface="Georgia" pitchFamily="18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81000" y="1371600"/>
            <a:ext cx="8621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 smtClean="0">
                <a:latin typeface="Georgia" pitchFamily="18" charset="0"/>
              </a:rPr>
              <a:t>Transitional disk system of HD 135344B</a:t>
            </a:r>
            <a:endParaRPr lang="en-US" altLang="ko-KR" sz="32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4716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Georgia" pitchFamily="18" charset="0"/>
              </a:rPr>
              <a:t>4.2.1. CO molecular line emission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9182"/>
            <a:ext cx="3657600" cy="3039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676400"/>
            <a:ext cx="4572000" cy="209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838200"/>
            <a:ext cx="6381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ko-KR" sz="2000" dirty="0" smtClean="0">
                <a:latin typeface="Georgia" pitchFamily="18" charset="0"/>
              </a:rPr>
              <a:t> Geometry, kinematics, and properties of the gas disk</a:t>
            </a:r>
            <a:endParaRPr lang="ko-KR" altLang="en-US" sz="20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5442" y="3962400"/>
            <a:ext cx="3650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FWHM = 1.16”×0.65”</a:t>
            </a:r>
            <a:r>
              <a:rPr lang="ko-KR" altLang="en-US" dirty="0" smtClean="0"/>
              <a:t> </a:t>
            </a:r>
            <a:r>
              <a:rPr lang="en-US" altLang="ko-KR" dirty="0" smtClean="0"/>
              <a:t>(all  tracks)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181600"/>
            <a:ext cx="32079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sz="20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en-US" altLang="ko-KR" sz="2000" dirty="0" err="1" smtClean="0">
                <a:solidFill>
                  <a:srgbClr val="002060"/>
                </a:solidFill>
                <a:latin typeface="Georgia" pitchFamily="18" charset="0"/>
              </a:rPr>
              <a:t>Kelper</a:t>
            </a:r>
            <a:r>
              <a:rPr lang="en-US" altLang="ko-KR" sz="2000" dirty="0" smtClean="0">
                <a:solidFill>
                  <a:srgbClr val="002060"/>
                </a:solidFill>
                <a:latin typeface="Georgia" pitchFamily="18" charset="0"/>
              </a:rPr>
              <a:t> rotation</a:t>
            </a:r>
          </a:p>
          <a:p>
            <a:pPr>
              <a:buFont typeface="Wingdings" pitchFamily="2" charset="2"/>
              <a:buChar char="v"/>
            </a:pPr>
            <a:r>
              <a:rPr lang="en-US" altLang="ko-KR" sz="20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en-US" altLang="ko-KR" sz="2000" dirty="0" err="1" smtClean="0">
                <a:solidFill>
                  <a:srgbClr val="002060"/>
                </a:solidFill>
                <a:latin typeface="Georgia" pitchFamily="18" charset="0"/>
              </a:rPr>
              <a:t>i</a:t>
            </a:r>
            <a:r>
              <a:rPr lang="en-US" altLang="ko-KR" sz="2000" dirty="0" smtClean="0">
                <a:solidFill>
                  <a:srgbClr val="002060"/>
                </a:solidFill>
                <a:latin typeface="Georgia" pitchFamily="18" charset="0"/>
              </a:rPr>
              <a:t> = 10° &amp; PA = 60°</a:t>
            </a:r>
          </a:p>
          <a:p>
            <a:pPr>
              <a:buFont typeface="Wingdings" pitchFamily="2" charset="2"/>
              <a:buChar char="v"/>
            </a:pPr>
            <a:r>
              <a:rPr lang="en-US" altLang="ko-KR" sz="20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en-US" altLang="ko-KR" sz="2000" dirty="0" err="1" smtClean="0">
                <a:solidFill>
                  <a:srgbClr val="002060"/>
                </a:solidFill>
                <a:latin typeface="Georgia" pitchFamily="18" charset="0"/>
              </a:rPr>
              <a:t>Tg</a:t>
            </a:r>
            <a:r>
              <a:rPr lang="en-US" altLang="ko-KR" sz="2000" dirty="0" smtClean="0">
                <a:solidFill>
                  <a:srgbClr val="002060"/>
                </a:solidFill>
                <a:latin typeface="Georgia" pitchFamily="18" charset="0"/>
              </a:rPr>
              <a:t> ~ 30K</a:t>
            </a:r>
          </a:p>
          <a:p>
            <a:pPr>
              <a:buFont typeface="Wingdings" pitchFamily="2" charset="2"/>
              <a:buChar char="v"/>
            </a:pPr>
            <a:r>
              <a:rPr lang="en-US" altLang="ko-KR" sz="2000" dirty="0" smtClean="0">
                <a:solidFill>
                  <a:srgbClr val="002060"/>
                </a:solidFill>
                <a:latin typeface="Georgia" pitchFamily="18" charset="0"/>
              </a:rPr>
              <a:t> disk mass ~ 3.8×10</a:t>
            </a:r>
            <a:r>
              <a:rPr lang="en-US" altLang="ko-KR" sz="2000" baseline="30000" dirty="0" smtClean="0">
                <a:solidFill>
                  <a:srgbClr val="002060"/>
                </a:solidFill>
                <a:latin typeface="Georgia" pitchFamily="18" charset="0"/>
              </a:rPr>
              <a:t>-4</a:t>
            </a:r>
            <a:r>
              <a:rPr lang="en-US" altLang="ko-KR" sz="2000" dirty="0" smtClean="0">
                <a:solidFill>
                  <a:srgbClr val="002060"/>
                </a:solidFill>
                <a:latin typeface="Georgia" pitchFamily="18" charset="0"/>
              </a:rPr>
              <a:t>M</a:t>
            </a:r>
            <a:r>
              <a:rPr lang="en-US" altLang="ko-KR" sz="2000" baseline="-25000" dirty="0" smtClean="0">
                <a:solidFill>
                  <a:srgbClr val="002060"/>
                </a:solidFill>
                <a:latin typeface="Georgia" pitchFamily="18" charset="0"/>
                <a:cs typeface="Arial"/>
              </a:rPr>
              <a:t>ʘ</a:t>
            </a:r>
            <a:endParaRPr lang="ko-KR" altLang="en-US" sz="2000" baseline="-25000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76535"/>
            <a:ext cx="5218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Georgia" pitchFamily="18" charset="0"/>
              </a:rPr>
              <a:t>4.2.2.  230 GHz Continuum emission</a:t>
            </a:r>
            <a:endParaRPr lang="ko-KR" altLang="en-US" sz="2400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822" y="1276290"/>
            <a:ext cx="3767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ko-KR" sz="2000" dirty="0" smtClean="0">
                <a:latin typeface="Georgia" pitchFamily="18" charset="0"/>
              </a:rPr>
              <a:t> Disk structure and properties</a:t>
            </a:r>
            <a:endParaRPr lang="ko-KR" altLang="en-US" sz="2000" dirty="0">
              <a:latin typeface="Georg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14600"/>
            <a:ext cx="4572000" cy="307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31149" y="2514600"/>
            <a:ext cx="33794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sz="2000" dirty="0" smtClean="0">
                <a:solidFill>
                  <a:srgbClr val="002060"/>
                </a:solidFill>
                <a:latin typeface="Georgia" pitchFamily="18" charset="0"/>
              </a:rPr>
              <a:t>Disk size = 180-200 AU</a:t>
            </a:r>
          </a:p>
          <a:p>
            <a:r>
              <a:rPr lang="en-US" altLang="ko-KR" sz="2000" dirty="0" smtClean="0">
                <a:latin typeface="Georgia" pitchFamily="18" charset="0"/>
              </a:rPr>
              <a:t>                      (at d=140 pc)</a:t>
            </a:r>
          </a:p>
          <a:p>
            <a:pPr>
              <a:buFont typeface="Wingdings" pitchFamily="2" charset="2"/>
              <a:buChar char="v"/>
            </a:pPr>
            <a:r>
              <a:rPr lang="en-US" altLang="ko-KR" sz="2000" dirty="0" smtClean="0">
                <a:solidFill>
                  <a:srgbClr val="002060"/>
                </a:solidFill>
                <a:latin typeface="Georgia" pitchFamily="18" charset="0"/>
              </a:rPr>
              <a:t> Disk mass ~ 2.8×10</a:t>
            </a:r>
            <a:r>
              <a:rPr lang="en-US" altLang="ko-KR" sz="2000" baseline="30000" dirty="0" smtClean="0">
                <a:solidFill>
                  <a:srgbClr val="002060"/>
                </a:solidFill>
                <a:latin typeface="Georgia" pitchFamily="18" charset="0"/>
              </a:rPr>
              <a:t>-2</a:t>
            </a:r>
            <a:r>
              <a:rPr lang="en-US" altLang="ko-KR" sz="2000" dirty="0" smtClean="0">
                <a:solidFill>
                  <a:srgbClr val="002060"/>
                </a:solidFill>
                <a:latin typeface="Georgia" pitchFamily="18" charset="0"/>
              </a:rPr>
              <a:t>M</a:t>
            </a:r>
            <a:r>
              <a:rPr lang="en-US" altLang="ko-KR" sz="2000" baseline="-25000" dirty="0" smtClean="0">
                <a:solidFill>
                  <a:srgbClr val="002060"/>
                </a:solidFill>
                <a:latin typeface="Arial"/>
                <a:cs typeface="Arial"/>
              </a:rPr>
              <a:t>ʘ</a:t>
            </a:r>
            <a:endParaRPr lang="en-US" altLang="ko-KR" sz="200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r>
              <a:rPr lang="en-US" altLang="ko-KR" sz="2000" dirty="0" smtClean="0">
                <a:latin typeface="Georgia" pitchFamily="18" charset="0"/>
              </a:rPr>
              <a:t> (total flux density 141 </a:t>
            </a:r>
            <a:r>
              <a:rPr lang="en-US" altLang="ko-KR" sz="2000" dirty="0" err="1" smtClean="0">
                <a:latin typeface="Georgia" pitchFamily="18" charset="0"/>
              </a:rPr>
              <a:t>mJy</a:t>
            </a:r>
            <a:r>
              <a:rPr lang="en-US" altLang="ko-KR" sz="2000" dirty="0" smtClean="0">
                <a:latin typeface="Georgia" pitchFamily="18" charset="0"/>
              </a:rPr>
              <a:t>)</a:t>
            </a:r>
            <a:endParaRPr lang="ko-KR" altLang="en-US" sz="20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49670"/>
            <a:ext cx="4572000" cy="206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304800"/>
            <a:ext cx="5165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sz="2000" dirty="0" smtClean="0">
                <a:solidFill>
                  <a:srgbClr val="C00000"/>
                </a:solidFill>
                <a:latin typeface="Georgia" pitchFamily="18" charset="0"/>
              </a:rPr>
              <a:t> Inner gap/hole  (in the dust and gas disk)</a:t>
            </a:r>
          </a:p>
          <a:p>
            <a:r>
              <a:rPr lang="en-US" altLang="ko-KR" sz="2000" dirty="0" smtClean="0">
                <a:solidFill>
                  <a:srgbClr val="C00000"/>
                </a:solidFill>
                <a:latin typeface="Georgia" pitchFamily="18" charset="0"/>
              </a:rPr>
              <a:t>     : R = 50 AU</a:t>
            </a:r>
            <a:endParaRPr lang="ko-KR" altLang="en-US" sz="2000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752600"/>
            <a:ext cx="3657600" cy="364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5311914"/>
            <a:ext cx="5213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Georgia" pitchFamily="18" charset="0"/>
              </a:rPr>
              <a:t>FWHM = 0.88”×0.33”  (1.3 mm continuum)</a:t>
            </a:r>
          </a:p>
          <a:p>
            <a:r>
              <a:rPr lang="en-US" altLang="ko-KR" sz="2000" dirty="0" smtClean="0">
                <a:latin typeface="Georgia" pitchFamily="18" charset="0"/>
              </a:rPr>
              <a:t>FWHM = 1.14”×0.53” (</a:t>
            </a:r>
            <a:r>
              <a:rPr lang="en-US" altLang="ko-KR" sz="2000" baseline="30000" dirty="0" smtClean="0">
                <a:latin typeface="Georgia" pitchFamily="18" charset="0"/>
              </a:rPr>
              <a:t>13</a:t>
            </a:r>
            <a:r>
              <a:rPr lang="en-US" altLang="ko-KR" sz="2000" dirty="0" smtClean="0">
                <a:latin typeface="Georgia" pitchFamily="18" charset="0"/>
              </a:rPr>
              <a:t>CO line)</a:t>
            </a:r>
            <a:endParaRPr lang="ko-KR" altLang="en-US" sz="20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04361"/>
            <a:ext cx="4572000" cy="378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4976" y="895290"/>
            <a:ext cx="2510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Georgia" pitchFamily="18" charset="0"/>
              </a:rPr>
              <a:t>4.3. 1. </a:t>
            </a:r>
            <a:r>
              <a:rPr lang="en-US" altLang="ko-KR" sz="2000" baseline="30000" dirty="0" smtClean="0">
                <a:latin typeface="Georgia" pitchFamily="18" charset="0"/>
              </a:rPr>
              <a:t>13</a:t>
            </a:r>
            <a:r>
              <a:rPr lang="en-US" altLang="ko-KR" sz="2000" dirty="0" smtClean="0">
                <a:latin typeface="Georgia" pitchFamily="18" charset="0"/>
              </a:rPr>
              <a:t>CO emission</a:t>
            </a:r>
            <a:endParaRPr lang="ko-KR" altLang="en-US" sz="2000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833" y="1428690"/>
            <a:ext cx="7071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sz="2000" dirty="0" smtClean="0">
                <a:solidFill>
                  <a:srgbClr val="002060"/>
                </a:solidFill>
                <a:latin typeface="Georgia" pitchFamily="18" charset="0"/>
              </a:rPr>
              <a:t> density depletion ~ a factor of 10 – 20 within 50 AU radius</a:t>
            </a:r>
            <a:endParaRPr lang="ko-KR" altLang="en-US" sz="20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548037"/>
            <a:ext cx="2286000" cy="30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012875"/>
            <a:ext cx="3657600" cy="4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6019800"/>
            <a:ext cx="8435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Georgia" pitchFamily="18" charset="0"/>
              </a:rPr>
              <a:t>Monte-Carlo </a:t>
            </a:r>
            <a:r>
              <a:rPr lang="en-US" altLang="ko-KR" dirty="0" err="1" smtClean="0">
                <a:latin typeface="Georgia" pitchFamily="18" charset="0"/>
              </a:rPr>
              <a:t>radiative</a:t>
            </a:r>
            <a:r>
              <a:rPr lang="en-US" altLang="ko-KR" dirty="0" smtClean="0">
                <a:latin typeface="Georgia" pitchFamily="18" charset="0"/>
              </a:rPr>
              <a:t> transfer code RATRAN (</a:t>
            </a:r>
            <a:r>
              <a:rPr lang="en-US" altLang="ko-KR" dirty="0" err="1" smtClean="0">
                <a:latin typeface="Georgia" pitchFamily="18" charset="0"/>
              </a:rPr>
              <a:t>Hogerheijde</a:t>
            </a:r>
            <a:r>
              <a:rPr lang="en-US" altLang="ko-KR" dirty="0" smtClean="0">
                <a:latin typeface="Georgia" pitchFamily="18" charset="0"/>
              </a:rPr>
              <a:t> &amp; van </a:t>
            </a:r>
            <a:r>
              <a:rPr lang="en-US" altLang="ko-KR" dirty="0" err="1" smtClean="0">
                <a:latin typeface="Georgia" pitchFamily="18" charset="0"/>
              </a:rPr>
              <a:t>der</a:t>
            </a:r>
            <a:r>
              <a:rPr lang="en-US" altLang="ko-KR" dirty="0" smtClean="0">
                <a:latin typeface="Georgia" pitchFamily="18" charset="0"/>
              </a:rPr>
              <a:t> </a:t>
            </a:r>
            <a:r>
              <a:rPr lang="en-US" altLang="ko-KR" dirty="0" err="1" smtClean="0">
                <a:latin typeface="Georgia" pitchFamily="18" charset="0"/>
              </a:rPr>
              <a:t>Tak</a:t>
            </a:r>
            <a:r>
              <a:rPr lang="en-US" altLang="ko-KR" dirty="0" smtClean="0">
                <a:latin typeface="Georgia" pitchFamily="18" charset="0"/>
              </a:rPr>
              <a:t> 2000)</a:t>
            </a:r>
            <a:endParaRPr lang="ko-KR" altLang="en-US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00335"/>
            <a:ext cx="5319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Georgia" pitchFamily="18" charset="0"/>
              </a:rPr>
              <a:t>4.3. Modeling of the gas and dust disk</a:t>
            </a:r>
            <a:endParaRPr lang="ko-KR" altLang="en-US" sz="2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09800"/>
            <a:ext cx="2926080" cy="391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152400"/>
            <a:ext cx="4097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Georgia" pitchFamily="18" charset="0"/>
              </a:rPr>
              <a:t>4.3.2. 1.3 mm continuum emission</a:t>
            </a:r>
            <a:endParaRPr lang="ko-KR" altLang="en-US" sz="2000" dirty="0">
              <a:latin typeface="Georgia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112814"/>
            <a:ext cx="2926080" cy="398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762000"/>
            <a:ext cx="78197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sz="2000" dirty="0" smtClean="0">
                <a:solidFill>
                  <a:srgbClr val="002060"/>
                </a:solidFill>
                <a:latin typeface="Georgia" pitchFamily="18" charset="0"/>
              </a:rPr>
              <a:t> density depletion : a factor of ~15 within 50 AU radius</a:t>
            </a:r>
          </a:p>
          <a:p>
            <a:pPr>
              <a:buFont typeface="Wingdings" pitchFamily="2" charset="2"/>
              <a:buChar char="v"/>
            </a:pPr>
            <a:r>
              <a:rPr lang="en-US" altLang="ko-KR" sz="2000" dirty="0" smtClean="0">
                <a:solidFill>
                  <a:srgbClr val="002060"/>
                </a:solidFill>
                <a:latin typeface="Georgia" pitchFamily="18" charset="0"/>
              </a:rPr>
              <a:t> significant asymmetric feature in the south-east </a:t>
            </a:r>
          </a:p>
          <a:p>
            <a:r>
              <a:rPr lang="en-US" altLang="ko-KR" sz="2000" dirty="0" smtClean="0">
                <a:solidFill>
                  <a:srgbClr val="002060"/>
                </a:solidFill>
                <a:latin typeface="Georgia" pitchFamily="18" charset="0"/>
              </a:rPr>
              <a:t>    : the additional </a:t>
            </a:r>
            <a:r>
              <a:rPr lang="en-US" altLang="ko-KR" sz="2000" dirty="0" smtClean="0">
                <a:solidFill>
                  <a:srgbClr val="C00000"/>
                </a:solidFill>
                <a:latin typeface="Georgia" pitchFamily="18" charset="0"/>
              </a:rPr>
              <a:t>two point sources </a:t>
            </a:r>
            <a:r>
              <a:rPr lang="en-US" altLang="ko-KR" sz="2000" dirty="0" smtClean="0">
                <a:solidFill>
                  <a:srgbClr val="002060"/>
                </a:solidFill>
                <a:latin typeface="Georgia" pitchFamily="18" charset="0"/>
              </a:rPr>
              <a:t>can account for the observed </a:t>
            </a:r>
          </a:p>
          <a:p>
            <a:r>
              <a:rPr lang="en-US" altLang="ko-KR" sz="2000" dirty="0" smtClean="0">
                <a:solidFill>
                  <a:srgbClr val="002060"/>
                </a:solidFill>
                <a:latin typeface="Georgia" pitchFamily="18" charset="0"/>
              </a:rPr>
              <a:t>       asymmetries within the noise</a:t>
            </a:r>
            <a:endParaRPr lang="ko-KR" altLang="en-US" sz="20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7209" y="6324600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Georgia" pitchFamily="18" charset="0"/>
              </a:rPr>
              <a:t>230 GHz</a:t>
            </a:r>
            <a:endParaRPr lang="ko-KR" altLang="en-US" b="1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6248400"/>
            <a:ext cx="2893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>
                <a:latin typeface="Georgia" pitchFamily="18" charset="0"/>
              </a:rPr>
              <a:t>345 GHz </a:t>
            </a:r>
          </a:p>
          <a:p>
            <a:pPr algn="ctr"/>
            <a:r>
              <a:rPr lang="en-US" altLang="ko-KR" sz="1400" b="1" dirty="0" smtClean="0">
                <a:latin typeface="Georgia" pitchFamily="18" charset="0"/>
              </a:rPr>
              <a:t>: data from Brown et al. 2009</a:t>
            </a:r>
            <a:endParaRPr lang="ko-KR" altLang="en-US" sz="14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175808"/>
            <a:ext cx="83631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ko-KR" sz="2000" dirty="0" smtClean="0">
                <a:latin typeface="Georgia" pitchFamily="18" charset="0"/>
              </a:rPr>
              <a:t> Near- and mid-infrared </a:t>
            </a:r>
            <a:r>
              <a:rPr lang="en-US" altLang="ko-KR" sz="2000" b="1" dirty="0" smtClean="0">
                <a:solidFill>
                  <a:srgbClr val="002060"/>
                </a:solidFill>
                <a:latin typeface="Georgia" pitchFamily="18" charset="0"/>
              </a:rPr>
              <a:t>(GMT)</a:t>
            </a:r>
          </a:p>
          <a:p>
            <a:r>
              <a:rPr lang="en-US" altLang="ko-KR" sz="2000" dirty="0" smtClean="0">
                <a:latin typeface="Georgia" pitchFamily="18" charset="0"/>
              </a:rPr>
              <a:t>    : detection possibility of </a:t>
            </a:r>
            <a:r>
              <a:rPr lang="en-US" altLang="ko-KR" sz="2000" b="1" dirty="0" smtClean="0">
                <a:solidFill>
                  <a:srgbClr val="002060"/>
                </a:solidFill>
                <a:latin typeface="Georgia" pitchFamily="18" charset="0"/>
              </a:rPr>
              <a:t>hot young planets </a:t>
            </a:r>
            <a:r>
              <a:rPr lang="en-US" altLang="ko-KR" sz="2000" dirty="0" smtClean="0">
                <a:latin typeface="Georgia" pitchFamily="18" charset="0"/>
              </a:rPr>
              <a:t>near and within the disk</a:t>
            </a:r>
          </a:p>
          <a:p>
            <a:pPr>
              <a:buFont typeface="Wingdings" pitchFamily="2" charset="2"/>
              <a:buChar char="l"/>
            </a:pPr>
            <a:r>
              <a:rPr lang="en-US" altLang="ko-KR" sz="2000" dirty="0" smtClean="0">
                <a:latin typeface="Georgia" pitchFamily="18" charset="0"/>
              </a:rPr>
              <a:t> </a:t>
            </a:r>
            <a:r>
              <a:rPr lang="en-US" altLang="ko-KR" sz="2000" b="1" dirty="0" smtClean="0">
                <a:latin typeface="Georgia" pitchFamily="18" charset="0"/>
              </a:rPr>
              <a:t>(Sub)-millimeter </a:t>
            </a:r>
          </a:p>
          <a:p>
            <a:r>
              <a:rPr lang="en-US" altLang="ko-KR" sz="2000" b="1" dirty="0" smtClean="0">
                <a:latin typeface="Georgia" pitchFamily="18" charset="0"/>
              </a:rPr>
              <a:t>    :  inner hole, disk structure, dust properties</a:t>
            </a:r>
          </a:p>
          <a:p>
            <a:pPr>
              <a:buFont typeface="Wingdings" pitchFamily="2" charset="2"/>
              <a:buChar char="l"/>
            </a:pPr>
            <a:r>
              <a:rPr lang="en-US" altLang="ko-KR" sz="2000" dirty="0" smtClean="0">
                <a:latin typeface="Georgia" pitchFamily="18" charset="0"/>
              </a:rPr>
              <a:t> Infrared + (Sub)-millimeter </a:t>
            </a:r>
          </a:p>
          <a:p>
            <a:r>
              <a:rPr lang="en-US" altLang="ko-KR" sz="2000" dirty="0" smtClean="0">
                <a:latin typeface="Georgia" pitchFamily="18" charset="0"/>
              </a:rPr>
              <a:t>    : disk-planet interaction</a:t>
            </a:r>
            <a:endParaRPr lang="ko-KR" altLang="en-US" sz="20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so_c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52400"/>
            <a:ext cx="4318000" cy="659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hapter1F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76400"/>
            <a:ext cx="5029200" cy="48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7329710" y="6474023"/>
            <a:ext cx="16161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dirty="0">
                <a:latin typeface="Georgia" pitchFamily="18" charset="0"/>
              </a:rPr>
              <a:t>Hillenbrand 2003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528935"/>
            <a:ext cx="5203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Georgia" pitchFamily="18" charset="0"/>
              </a:rPr>
              <a:t>1. </a:t>
            </a:r>
            <a:r>
              <a:rPr lang="en-US" altLang="ko-KR" sz="2400" dirty="0" err="1" smtClean="0">
                <a:latin typeface="Georgia" pitchFamily="18" charset="0"/>
              </a:rPr>
              <a:t>Circumstellar</a:t>
            </a:r>
            <a:r>
              <a:rPr lang="en-US" altLang="ko-KR" sz="2400" dirty="0" smtClean="0">
                <a:latin typeface="Georgia" pitchFamily="18" charset="0"/>
              </a:rPr>
              <a:t> disks are ubiquitous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4873" y="1249501"/>
            <a:ext cx="854432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Georgia" pitchFamily="18" charset="0"/>
              </a:rPr>
              <a:t>2. Planet systems are ubiquitous ? </a:t>
            </a:r>
          </a:p>
          <a:p>
            <a:endParaRPr lang="en-US" altLang="ko-KR" sz="2000" dirty="0" smtClean="0">
              <a:latin typeface="Georgia" pitchFamily="18" charset="0"/>
            </a:endParaRPr>
          </a:p>
          <a:p>
            <a:endParaRPr lang="en-US" altLang="ko-KR" sz="2000" dirty="0" smtClean="0">
              <a:latin typeface="Georgia" pitchFamily="18" charset="0"/>
            </a:endParaRPr>
          </a:p>
          <a:p>
            <a:endParaRPr lang="en-US" altLang="ko-KR" sz="2000" dirty="0" smtClean="0">
              <a:latin typeface="Georgia" pitchFamily="18" charset="0"/>
            </a:endParaRPr>
          </a:p>
          <a:p>
            <a:endParaRPr lang="en-US" altLang="ko-KR" sz="2000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sz="2000" dirty="0" smtClean="0">
                <a:latin typeface="Georgia" pitchFamily="18" charset="0"/>
              </a:rPr>
              <a:t> FGK stars  </a:t>
            </a:r>
            <a:r>
              <a:rPr lang="en-US" altLang="ko-KR" sz="2000" dirty="0" smtClean="0">
                <a:latin typeface="Georgia" pitchFamily="18" charset="0"/>
              </a:rPr>
              <a:t>:  </a:t>
            </a:r>
            <a:r>
              <a:rPr lang="en-US" altLang="ko-KR" sz="2000" dirty="0" smtClean="0">
                <a:latin typeface="Georgia" pitchFamily="18" charset="0"/>
              </a:rPr>
              <a:t>10% harbors an giant planet with a period P&lt;2000 </a:t>
            </a:r>
            <a:r>
              <a:rPr lang="en-US" altLang="ko-KR" sz="2000" dirty="0" smtClean="0">
                <a:latin typeface="Georgia" pitchFamily="18" charset="0"/>
              </a:rPr>
              <a:t>days</a:t>
            </a:r>
          </a:p>
          <a:p>
            <a:r>
              <a:rPr lang="en-US" altLang="ko-KR" sz="2000" dirty="0" smtClean="0">
                <a:latin typeface="Georgia" pitchFamily="18" charset="0"/>
              </a:rPr>
              <a:t> </a:t>
            </a:r>
            <a:endParaRPr lang="en-US" altLang="ko-KR" sz="2000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sz="2000" dirty="0" smtClean="0">
                <a:latin typeface="Georgia" pitchFamily="18" charset="0"/>
              </a:rPr>
              <a:t> Careful extrapolation to larger </a:t>
            </a:r>
            <a:r>
              <a:rPr lang="en-US" altLang="ko-KR" sz="2000" dirty="0" err="1" smtClean="0">
                <a:latin typeface="Georgia" pitchFamily="18" charset="0"/>
              </a:rPr>
              <a:t>semimajor</a:t>
            </a:r>
            <a:r>
              <a:rPr lang="en-US" altLang="ko-KR" sz="2000" dirty="0" smtClean="0">
                <a:latin typeface="Georgia" pitchFamily="18" charset="0"/>
              </a:rPr>
              <a:t> axes indicates that </a:t>
            </a:r>
            <a:r>
              <a:rPr lang="en-US" altLang="ko-KR" sz="2000" dirty="0" smtClean="0">
                <a:solidFill>
                  <a:srgbClr val="C00000"/>
                </a:solidFill>
                <a:latin typeface="Georgia" pitchFamily="18" charset="0"/>
              </a:rPr>
              <a:t>~&lt;20% of </a:t>
            </a:r>
          </a:p>
          <a:p>
            <a:r>
              <a:rPr lang="en-US" altLang="ko-KR" sz="2000" dirty="0" smtClean="0">
                <a:solidFill>
                  <a:srgbClr val="C00000"/>
                </a:solidFill>
                <a:latin typeface="Georgia" pitchFamily="18" charset="0"/>
              </a:rPr>
              <a:t>      stars harbor a giant planet within </a:t>
            </a:r>
            <a:r>
              <a:rPr lang="en-US" altLang="ko-KR" sz="2000" dirty="0" smtClean="0">
                <a:solidFill>
                  <a:srgbClr val="C00000"/>
                </a:solidFill>
                <a:latin typeface="Georgia" pitchFamily="18" charset="0"/>
              </a:rPr>
              <a:t>20AU</a:t>
            </a:r>
          </a:p>
          <a:p>
            <a:r>
              <a:rPr lang="en-US" altLang="ko-KR" sz="1600" dirty="0" smtClean="0">
                <a:latin typeface="Georgia" pitchFamily="18" charset="0"/>
              </a:rPr>
              <a:t>                                                         </a:t>
            </a:r>
          </a:p>
          <a:p>
            <a:r>
              <a:rPr lang="en-US" altLang="ko-KR" sz="1600" dirty="0" smtClean="0">
                <a:latin typeface="Georgia" pitchFamily="18" charset="0"/>
              </a:rPr>
              <a:t> </a:t>
            </a:r>
            <a:r>
              <a:rPr lang="en-US" altLang="ko-KR" sz="1600" dirty="0" smtClean="0">
                <a:latin typeface="Georgia" pitchFamily="18" charset="0"/>
              </a:rPr>
              <a:t>                                                        </a:t>
            </a:r>
            <a:r>
              <a:rPr lang="en-US" altLang="ko-KR" sz="1600" dirty="0" smtClean="0">
                <a:latin typeface="Georgia" pitchFamily="18" charset="0"/>
              </a:rPr>
              <a:t> (Marcy </a:t>
            </a:r>
            <a:r>
              <a:rPr lang="en-US" altLang="ko-KR" sz="1600" dirty="0" smtClean="0">
                <a:latin typeface="Georgia" pitchFamily="18" charset="0"/>
              </a:rPr>
              <a:t>et al. 2005, Butler et al. 2006, </a:t>
            </a:r>
            <a:r>
              <a:rPr lang="en-US" altLang="ko-KR" sz="1600" dirty="0" smtClean="0">
                <a:latin typeface="Georgia" pitchFamily="18" charset="0"/>
              </a:rPr>
              <a:t>Cumming </a:t>
            </a:r>
            <a:r>
              <a:rPr lang="en-US" altLang="ko-KR" sz="1600" dirty="0" smtClean="0">
                <a:latin typeface="Georgia" pitchFamily="18" charset="0"/>
              </a:rPr>
              <a:t>et al.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hapter1F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01707"/>
            <a:ext cx="4572000" cy="4427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7329710" y="6474023"/>
            <a:ext cx="16161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dirty="0">
                <a:latin typeface="Georgia" pitchFamily="18" charset="0"/>
              </a:rPr>
              <a:t>Hillenbrand 2003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294382"/>
            <a:ext cx="76354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Georgia" pitchFamily="18" charset="0"/>
              </a:rPr>
              <a:t>3. Transitional disk system : significant disk evolution</a:t>
            </a:r>
          </a:p>
          <a:p>
            <a:r>
              <a:rPr lang="en-US" altLang="ko-KR" sz="2000" dirty="0" smtClean="0">
                <a:solidFill>
                  <a:srgbClr val="002060"/>
                </a:solidFill>
                <a:latin typeface="Georgia" pitchFamily="18" charset="0"/>
              </a:rPr>
              <a:t>        (possible site for the current planet formation within the disk)</a:t>
            </a:r>
          </a:p>
          <a:p>
            <a:endParaRPr lang="en-US" altLang="ko-KR" sz="2000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en-US" altLang="ko-KR" sz="2000" dirty="0" smtClean="0">
                <a:latin typeface="Georgia" pitchFamily="18" charset="0"/>
              </a:rPr>
              <a:t> 3.1. Long-lived disk system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28600" y="304800"/>
            <a:ext cx="883767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latin typeface="Georgia" pitchFamily="18" charset="0"/>
              </a:rPr>
              <a:t>3.2.  inner gap/hole ?</a:t>
            </a:r>
          </a:p>
          <a:p>
            <a:endParaRPr lang="en-US" altLang="ko-KR" sz="2000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sz="2000" dirty="0" smtClean="0">
                <a:latin typeface="Georgia" pitchFamily="18" charset="0"/>
              </a:rPr>
              <a:t>  SED : optically thin inner disk surrounded by an optically thick outer disk</a:t>
            </a:r>
          </a:p>
          <a:p>
            <a:pPr>
              <a:buFont typeface="Wingdings" pitchFamily="2" charset="2"/>
              <a:buChar char="l"/>
            </a:pPr>
            <a:r>
              <a:rPr lang="en-US" altLang="ko-KR" sz="2000" dirty="0" smtClean="0">
                <a:latin typeface="Georgia" pitchFamily="18" charset="0"/>
              </a:rPr>
              <a:t> Lower accretion rates &amp; larger disk mass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2704" y="2286000"/>
            <a:ext cx="407309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593" y="2133600"/>
            <a:ext cx="303780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638800" y="6474023"/>
            <a:ext cx="27671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en-US" altLang="ko-KR" sz="1400" dirty="0" err="1">
                <a:latin typeface="Georgia" pitchFamily="18" charset="0"/>
                <a:ea typeface="MingLiU" pitchFamily="49" charset="-120"/>
              </a:rPr>
              <a:t>Najita</a:t>
            </a:r>
            <a:r>
              <a:rPr kumimoji="1" lang="en-US" altLang="ko-KR" sz="1400" dirty="0">
                <a:latin typeface="Georgia" pitchFamily="18" charset="0"/>
                <a:ea typeface="MingLiU" pitchFamily="49" charset="-120"/>
              </a:rPr>
              <a:t>, Strom, &amp; </a:t>
            </a:r>
            <a:r>
              <a:rPr kumimoji="1" lang="en-US" altLang="ko-KR" sz="1400" dirty="0" err="1">
                <a:latin typeface="Georgia" pitchFamily="18" charset="0"/>
                <a:ea typeface="MingLiU" pitchFamily="49" charset="-120"/>
              </a:rPr>
              <a:t>Muzerolle</a:t>
            </a:r>
            <a:r>
              <a:rPr kumimoji="1" lang="en-US" altLang="ko-KR" sz="1400" dirty="0">
                <a:latin typeface="Georgia" pitchFamily="18" charset="0"/>
                <a:ea typeface="MingLiU" pitchFamily="49" charset="-120"/>
              </a:rPr>
              <a:t>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66800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en-US" altLang="ko-KR" sz="2400" b="1" dirty="0" smtClean="0">
                <a:latin typeface="Georgia" pitchFamily="18" charset="0"/>
                <a:ea typeface="HY견고딕" pitchFamily="18" charset="-127"/>
              </a:rPr>
              <a:t>4. Transitional disk system : HD 135344B</a:t>
            </a:r>
            <a:endParaRPr kumimoji="1" lang="en-US" altLang="ko-KR" sz="2400" b="1" dirty="0">
              <a:latin typeface="Georgia" pitchFamily="18" charset="0"/>
              <a:ea typeface="HY견고딕" pitchFamily="18" charset="-127"/>
            </a:endParaRPr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457200" y="1392972"/>
            <a:ext cx="80772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ko-KR" sz="2000" b="1" dirty="0" smtClean="0">
                <a:latin typeface="Georgia" pitchFamily="18" charset="0"/>
                <a:cs typeface="Arial" charset="0"/>
              </a:rPr>
              <a:t> </a:t>
            </a:r>
            <a:r>
              <a:rPr lang="en-US" altLang="ko-KR" sz="2000" dirty="0" smtClean="0">
                <a:latin typeface="Georgia" pitchFamily="18" charset="0"/>
                <a:cs typeface="Arial" charset="0"/>
              </a:rPr>
              <a:t>Star</a:t>
            </a:r>
          </a:p>
          <a:p>
            <a:endParaRPr lang="en-US" altLang="ko-KR" sz="2000" dirty="0" smtClean="0">
              <a:latin typeface="Georgia" pitchFamily="18" charset="0"/>
              <a:cs typeface="Arial" charset="0"/>
            </a:endParaRPr>
          </a:p>
          <a:p>
            <a:r>
              <a:rPr lang="el-GR" altLang="ko-KR" sz="2000" dirty="0" smtClean="0">
                <a:latin typeface="Georgia" pitchFamily="18" charset="0"/>
                <a:cs typeface="Arial" charset="0"/>
              </a:rPr>
              <a:t>α</a:t>
            </a:r>
            <a:r>
              <a:rPr lang="en-US" altLang="ko-KR" sz="2000" dirty="0" smtClean="0">
                <a:latin typeface="Georgia" pitchFamily="18" charset="0"/>
                <a:cs typeface="Arial" charset="0"/>
              </a:rPr>
              <a:t> </a:t>
            </a:r>
            <a:r>
              <a:rPr lang="en-US" altLang="ko-KR" sz="2000" dirty="0">
                <a:latin typeface="Georgia" pitchFamily="18" charset="0"/>
                <a:cs typeface="Arial" charset="0"/>
              </a:rPr>
              <a:t>= 15:15:48.4 </a:t>
            </a:r>
            <a:r>
              <a:rPr lang="en-US" altLang="ko-KR" sz="2000" dirty="0" smtClean="0">
                <a:latin typeface="Georgia" pitchFamily="18" charset="0"/>
                <a:cs typeface="Arial" charset="0"/>
              </a:rPr>
              <a:t>, </a:t>
            </a:r>
            <a:r>
              <a:rPr lang="el-GR" altLang="ko-KR" sz="2000" dirty="0" smtClean="0">
                <a:latin typeface="Georgia" pitchFamily="18" charset="0"/>
                <a:cs typeface="Arial" charset="0"/>
              </a:rPr>
              <a:t>δ</a:t>
            </a:r>
            <a:r>
              <a:rPr lang="en-US" altLang="ko-KR" sz="2000" dirty="0" smtClean="0">
                <a:latin typeface="Georgia" pitchFamily="18" charset="0"/>
                <a:cs typeface="Arial" charset="0"/>
              </a:rPr>
              <a:t> =-37:09:16.8</a:t>
            </a:r>
            <a:endParaRPr lang="en-US" altLang="ko-KR" sz="2000" dirty="0">
              <a:latin typeface="Georgia" pitchFamily="18" charset="0"/>
              <a:cs typeface="Arial" charset="0"/>
            </a:endParaRPr>
          </a:p>
          <a:p>
            <a:r>
              <a:rPr lang="en-US" altLang="ko-KR" sz="2000" dirty="0">
                <a:latin typeface="Georgia" pitchFamily="18" charset="0"/>
                <a:cs typeface="Arial" charset="0"/>
              </a:rPr>
              <a:t>Sp = F4 V or </a:t>
            </a:r>
            <a:r>
              <a:rPr lang="en-US" altLang="ko-KR" sz="2000" dirty="0" smtClean="0">
                <a:latin typeface="Georgia" pitchFamily="18" charset="0"/>
                <a:cs typeface="Arial" charset="0"/>
              </a:rPr>
              <a:t>F8V  </a:t>
            </a:r>
            <a:r>
              <a:rPr lang="en-US" altLang="ko-KR" sz="1400" dirty="0" smtClean="0">
                <a:latin typeface="Georgia" pitchFamily="18" charset="0"/>
                <a:cs typeface="Arial" charset="0"/>
              </a:rPr>
              <a:t>(Dunkin et al. 1997a,b)</a:t>
            </a:r>
            <a:endParaRPr lang="en-US" altLang="ko-KR" sz="2000" dirty="0">
              <a:latin typeface="Georgia" pitchFamily="18" charset="0"/>
              <a:cs typeface="Arial" charset="0"/>
            </a:endParaRPr>
          </a:p>
          <a:p>
            <a:r>
              <a:rPr lang="en-US" altLang="ko-KR" sz="2000" dirty="0" smtClean="0">
                <a:latin typeface="Georgia" pitchFamily="18" charset="0"/>
                <a:ea typeface="굴림" charset="-127"/>
                <a:cs typeface="Arial" charset="0"/>
              </a:rPr>
              <a:t>M = </a:t>
            </a:r>
            <a:r>
              <a:rPr lang="en-US" altLang="ko-KR" sz="2000" dirty="0">
                <a:latin typeface="Georgia" pitchFamily="18" charset="0"/>
                <a:ea typeface="굴림" charset="-127"/>
                <a:cs typeface="Arial" charset="0"/>
              </a:rPr>
              <a:t>1.8 </a:t>
            </a:r>
            <a:r>
              <a:rPr lang="en-US" altLang="ko-KR" sz="2000" dirty="0" err="1" smtClean="0">
                <a:latin typeface="Georgia" pitchFamily="18" charset="0"/>
                <a:ea typeface="굴림" charset="-127"/>
                <a:cs typeface="Arial" charset="0"/>
              </a:rPr>
              <a:t>M</a:t>
            </a:r>
            <a:r>
              <a:rPr lang="en-US" altLang="ko-KR" sz="2000" baseline="-25000" dirty="0" err="1" smtClean="0">
                <a:latin typeface="Georgia" pitchFamily="18" charset="0"/>
                <a:ea typeface="굴림" charset="-127"/>
                <a:cs typeface="Arial"/>
              </a:rPr>
              <a:t>ʘ</a:t>
            </a:r>
            <a:endParaRPr lang="en-US" altLang="ko-KR" sz="2000" baseline="-25000" dirty="0">
              <a:latin typeface="Georgia" pitchFamily="18" charset="0"/>
              <a:cs typeface="Arial" charset="0"/>
            </a:endParaRPr>
          </a:p>
          <a:p>
            <a:r>
              <a:rPr lang="en-US" altLang="ko-KR" sz="2000" dirty="0" smtClean="0">
                <a:latin typeface="Georgia" pitchFamily="18" charset="0"/>
                <a:cs typeface="Arial" charset="0"/>
              </a:rPr>
              <a:t>Age = 8 </a:t>
            </a:r>
            <a:r>
              <a:rPr lang="en-US" altLang="ko-KR" sz="2000" dirty="0" err="1" smtClean="0">
                <a:latin typeface="Georgia" pitchFamily="18" charset="0"/>
                <a:cs typeface="Arial" charset="0"/>
              </a:rPr>
              <a:t>Myr</a:t>
            </a:r>
            <a:endParaRPr lang="en-US" altLang="ko-KR" sz="2000" dirty="0" smtClean="0">
              <a:latin typeface="Georgia" pitchFamily="18" charset="0"/>
              <a:cs typeface="Arial" charset="0"/>
            </a:endParaRPr>
          </a:p>
          <a:p>
            <a:r>
              <a:rPr lang="en-US" altLang="ko-KR" sz="2000" dirty="0" smtClean="0">
                <a:latin typeface="Georgia" pitchFamily="18" charset="0"/>
                <a:cs typeface="Arial" charset="0"/>
              </a:rPr>
              <a:t>Mass </a:t>
            </a:r>
            <a:r>
              <a:rPr lang="en-US" altLang="ko-KR" sz="2000" dirty="0" smtClean="0">
                <a:latin typeface="Georgia" pitchFamily="18" charset="0"/>
                <a:cs typeface="Arial" charset="0"/>
              </a:rPr>
              <a:t>accretion rate = 10</a:t>
            </a:r>
            <a:r>
              <a:rPr lang="en-US" altLang="ko-KR" sz="2000" baseline="30000" dirty="0" smtClean="0">
                <a:latin typeface="Georgia" pitchFamily="18" charset="0"/>
                <a:cs typeface="Arial" charset="0"/>
              </a:rPr>
              <a:t>-8.27</a:t>
            </a:r>
            <a:r>
              <a:rPr lang="en-US" altLang="ko-KR" sz="2000" dirty="0" smtClean="0">
                <a:latin typeface="Georgia" pitchFamily="18" charset="0"/>
                <a:cs typeface="Arial" charset="0"/>
              </a:rPr>
              <a:t> </a:t>
            </a:r>
            <a:r>
              <a:rPr lang="en-US" altLang="ko-KR" sz="2000" dirty="0" err="1" smtClean="0">
                <a:latin typeface="Georgia" pitchFamily="18" charset="0"/>
                <a:cs typeface="Arial" charset="0"/>
              </a:rPr>
              <a:t>M</a:t>
            </a:r>
            <a:r>
              <a:rPr lang="en-US" altLang="ko-KR" sz="2000" baseline="-25000" dirty="0" err="1" smtClean="0">
                <a:latin typeface="Georgia" pitchFamily="18" charset="0"/>
                <a:cs typeface="Arial"/>
              </a:rPr>
              <a:t>ʘ</a:t>
            </a:r>
            <a:r>
              <a:rPr lang="en-US" altLang="ko-KR" sz="2000" dirty="0" smtClean="0">
                <a:latin typeface="Georgia" pitchFamily="18" charset="0"/>
                <a:cs typeface="Arial"/>
              </a:rPr>
              <a:t>/year  </a:t>
            </a:r>
            <a:r>
              <a:rPr lang="en-US" altLang="ko-KR" sz="1400" dirty="0" smtClean="0">
                <a:latin typeface="Georgia" pitchFamily="18" charset="0"/>
                <a:cs typeface="Arial"/>
              </a:rPr>
              <a:t>(Garcia Lopez et al. 2006)</a:t>
            </a:r>
            <a:endParaRPr lang="en-US" altLang="ko-KR" sz="2000" dirty="0" smtClean="0">
              <a:latin typeface="Georgia" pitchFamily="18" charset="0"/>
              <a:cs typeface="Arial" charset="0"/>
            </a:endParaRPr>
          </a:p>
          <a:p>
            <a:r>
              <a:rPr lang="en-US" altLang="ko-KR" sz="2000" dirty="0" smtClean="0">
                <a:latin typeface="Georgia" pitchFamily="18" charset="0"/>
                <a:cs typeface="Arial" charset="0"/>
              </a:rPr>
              <a:t>d = 140 pc  </a:t>
            </a:r>
            <a:r>
              <a:rPr lang="en-US" altLang="ko-KR" sz="1400" dirty="0" smtClean="0">
                <a:latin typeface="Georgia" pitchFamily="18" charset="0"/>
                <a:cs typeface="Arial" charset="0"/>
              </a:rPr>
              <a:t>(van </a:t>
            </a:r>
            <a:r>
              <a:rPr lang="en-US" altLang="ko-KR" sz="1400" dirty="0" err="1" smtClean="0">
                <a:latin typeface="Georgia" pitchFamily="18" charset="0"/>
                <a:cs typeface="Arial" charset="0"/>
              </a:rPr>
              <a:t>Boekel</a:t>
            </a:r>
            <a:r>
              <a:rPr lang="en-US" altLang="ko-KR" sz="1400" dirty="0" smtClean="0">
                <a:latin typeface="Georgia" pitchFamily="18" charset="0"/>
                <a:cs typeface="Arial" charset="0"/>
              </a:rPr>
              <a:t> et al. 2005)</a:t>
            </a:r>
          </a:p>
          <a:p>
            <a:endParaRPr lang="en-US" altLang="ko-KR" sz="2000" dirty="0" smtClean="0">
              <a:latin typeface="Georgia" pitchFamily="18" charset="0"/>
              <a:cs typeface="Arial" charset="0"/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sz="2000" dirty="0" smtClean="0">
                <a:latin typeface="Georgia" pitchFamily="18" charset="0"/>
                <a:cs typeface="Arial" charset="0"/>
              </a:rPr>
              <a:t> </a:t>
            </a:r>
            <a:r>
              <a:rPr lang="en-US" altLang="ko-KR" sz="2000" dirty="0" smtClean="0">
                <a:latin typeface="Georgia" pitchFamily="18" charset="0"/>
                <a:cs typeface="Arial" charset="0"/>
              </a:rPr>
              <a:t>Disk</a:t>
            </a:r>
          </a:p>
          <a:p>
            <a:endParaRPr lang="en-US" altLang="ko-KR" sz="2000" dirty="0" smtClean="0">
              <a:latin typeface="Georgia" pitchFamily="18" charset="0"/>
              <a:cs typeface="Arial" charset="0"/>
            </a:endParaRPr>
          </a:p>
          <a:p>
            <a:r>
              <a:rPr lang="en-US" altLang="ko-KR" sz="2000" dirty="0" smtClean="0">
                <a:latin typeface="Georgia" pitchFamily="18" charset="0"/>
                <a:cs typeface="Arial" charset="0"/>
              </a:rPr>
              <a:t>0.8 mm = 570</a:t>
            </a:r>
            <a:r>
              <a:rPr lang="en-US" altLang="ko-KR" sz="2000" dirty="0" smtClean="0">
                <a:latin typeface="Arial"/>
                <a:cs typeface="Arial"/>
              </a:rPr>
              <a:t>±</a:t>
            </a:r>
            <a:r>
              <a:rPr lang="en-US" altLang="ko-KR" sz="2000" dirty="0" smtClean="0">
                <a:latin typeface="Georgia" pitchFamily="18" charset="0"/>
                <a:cs typeface="Arial"/>
              </a:rPr>
              <a:t>21 </a:t>
            </a:r>
            <a:r>
              <a:rPr lang="en-US" altLang="ko-KR" sz="2000" dirty="0" err="1" smtClean="0">
                <a:latin typeface="Georgia" pitchFamily="18" charset="0"/>
                <a:cs typeface="Arial"/>
              </a:rPr>
              <a:t>mJy</a:t>
            </a:r>
            <a:endParaRPr lang="en-US" altLang="ko-KR" sz="2000" dirty="0" smtClean="0">
              <a:latin typeface="Georgia" pitchFamily="18" charset="0"/>
              <a:cs typeface="Arial"/>
            </a:endParaRPr>
          </a:p>
          <a:p>
            <a:r>
              <a:rPr lang="en-US" altLang="ko-KR" sz="2000" dirty="0" smtClean="0">
                <a:latin typeface="Georgia" pitchFamily="18" charset="0"/>
                <a:cs typeface="Arial"/>
              </a:rPr>
              <a:t>1.3  mm = 142</a:t>
            </a:r>
            <a:r>
              <a:rPr lang="en-US" altLang="ko-KR" sz="2000" dirty="0" smtClean="0">
                <a:latin typeface="Arial"/>
                <a:cs typeface="Arial"/>
              </a:rPr>
              <a:t>±</a:t>
            </a:r>
            <a:r>
              <a:rPr lang="en-US" altLang="ko-KR" sz="2000" dirty="0" smtClean="0">
                <a:latin typeface="Georgia" pitchFamily="18" charset="0"/>
                <a:cs typeface="Arial"/>
              </a:rPr>
              <a:t>19 </a:t>
            </a:r>
            <a:r>
              <a:rPr lang="en-US" altLang="ko-KR" sz="2000" dirty="0" err="1" smtClean="0">
                <a:latin typeface="Georgia" pitchFamily="18" charset="0"/>
                <a:cs typeface="Arial"/>
              </a:rPr>
              <a:t>mJy</a:t>
            </a:r>
            <a:r>
              <a:rPr lang="en-US" altLang="ko-KR" sz="2000" dirty="0" smtClean="0">
                <a:latin typeface="Georgia" pitchFamily="18" charset="0"/>
                <a:cs typeface="Arial"/>
              </a:rPr>
              <a:t>   </a:t>
            </a:r>
            <a:r>
              <a:rPr lang="en-US" altLang="ko-KR" sz="1400" dirty="0" smtClean="0">
                <a:latin typeface="Georgia" pitchFamily="18" charset="0"/>
                <a:cs typeface="Arial"/>
              </a:rPr>
              <a:t>(Sylvester et al. 1996</a:t>
            </a:r>
            <a:r>
              <a:rPr lang="en-US" altLang="ko-KR" sz="1400" dirty="0" smtClean="0">
                <a:latin typeface="Georgia" pitchFamily="18" charset="0"/>
                <a:cs typeface="Arial"/>
              </a:rPr>
              <a:t>)</a:t>
            </a:r>
            <a:endParaRPr lang="en-US" altLang="ko-KR" sz="2000" dirty="0">
              <a:latin typeface="Georgia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981075"/>
            <a:ext cx="2673350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430437" y="304800"/>
            <a:ext cx="63209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latin typeface="Georgia" pitchFamily="18" charset="0"/>
              </a:rPr>
              <a:t>4.1. Spectral </a:t>
            </a:r>
            <a:r>
              <a:rPr lang="en-US" altLang="ko-KR" sz="2000" b="1" dirty="0">
                <a:latin typeface="Georgia" pitchFamily="18" charset="0"/>
              </a:rPr>
              <a:t>Energy Distribution (SED</a:t>
            </a:r>
            <a:r>
              <a:rPr lang="en-US" altLang="ko-KR" sz="2000" b="1" dirty="0" smtClean="0">
                <a:latin typeface="Georgia" pitchFamily="18" charset="0"/>
              </a:rPr>
              <a:t>) : </a:t>
            </a:r>
            <a:r>
              <a:rPr lang="en-US" altLang="ko-KR" sz="2000" b="1" dirty="0" smtClean="0">
                <a:solidFill>
                  <a:srgbClr val="C00000"/>
                </a:solidFill>
                <a:latin typeface="Georgia" pitchFamily="18" charset="0"/>
              </a:rPr>
              <a:t>Gap ?</a:t>
            </a:r>
            <a:endParaRPr lang="en-US" altLang="ko-KR" sz="2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2429" name="Text Box 93"/>
          <p:cNvSpPr txBox="1">
            <a:spLocks noChangeArrowheads="1"/>
          </p:cNvSpPr>
          <p:nvPr/>
        </p:nvSpPr>
        <p:spPr bwMode="auto">
          <a:xfrm>
            <a:off x="3978488" y="1125538"/>
            <a:ext cx="464742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dist"/>
            <a:r>
              <a:rPr lang="en-US" altLang="ko-KR" dirty="0">
                <a:latin typeface="Georgia" pitchFamily="18" charset="0"/>
              </a:rPr>
              <a:t>Spectral type                           </a:t>
            </a:r>
            <a:r>
              <a:rPr lang="en-US" altLang="ko-KR" dirty="0" smtClean="0">
                <a:latin typeface="Georgia" pitchFamily="18" charset="0"/>
              </a:rPr>
              <a:t>                       F4</a:t>
            </a:r>
            <a:endParaRPr lang="en-US" altLang="ko-KR" dirty="0">
              <a:latin typeface="Georgia" pitchFamily="18" charset="0"/>
            </a:endParaRPr>
          </a:p>
          <a:p>
            <a:pPr algn="dist"/>
            <a:r>
              <a:rPr lang="en-US" altLang="ko-KR" dirty="0">
                <a:latin typeface="Georgia" pitchFamily="18" charset="0"/>
              </a:rPr>
              <a:t>Total Av along line-of-sight        </a:t>
            </a:r>
            <a:r>
              <a:rPr lang="en-US" altLang="ko-KR" dirty="0" smtClean="0">
                <a:latin typeface="Georgia" pitchFamily="18" charset="0"/>
              </a:rPr>
              <a:t>      </a:t>
            </a:r>
            <a:r>
              <a:rPr lang="en-US" altLang="ko-KR" dirty="0">
                <a:latin typeface="Georgia" pitchFamily="18" charset="0"/>
              </a:rPr>
              <a:t>0.5 </a:t>
            </a:r>
            <a:r>
              <a:rPr lang="en-US" altLang="ko-KR" dirty="0" err="1" smtClean="0">
                <a:latin typeface="Georgia" pitchFamily="18" charset="0"/>
              </a:rPr>
              <a:t>mag</a:t>
            </a:r>
            <a:endParaRPr lang="en-US" altLang="ko-KR" dirty="0">
              <a:latin typeface="Georgia" pitchFamily="18" charset="0"/>
            </a:endParaRPr>
          </a:p>
          <a:p>
            <a:pPr algn="dist"/>
            <a:r>
              <a:rPr lang="en-US" altLang="ko-KR" dirty="0">
                <a:latin typeface="Georgia" pitchFamily="18" charset="0"/>
              </a:rPr>
              <a:t>Distance                                   </a:t>
            </a:r>
            <a:r>
              <a:rPr lang="en-US" altLang="ko-KR" dirty="0" smtClean="0">
                <a:latin typeface="Georgia" pitchFamily="18" charset="0"/>
              </a:rPr>
              <a:t>                 </a:t>
            </a:r>
            <a:r>
              <a:rPr lang="en-US" altLang="ko-KR" dirty="0">
                <a:latin typeface="Georgia" pitchFamily="18" charset="0"/>
              </a:rPr>
              <a:t>84 </a:t>
            </a:r>
            <a:r>
              <a:rPr lang="en-US" altLang="ko-KR" dirty="0" smtClean="0">
                <a:latin typeface="Georgia" pitchFamily="18" charset="0"/>
              </a:rPr>
              <a:t>pc</a:t>
            </a:r>
            <a:endParaRPr lang="en-US" altLang="ko-KR" dirty="0">
              <a:latin typeface="Georgia" pitchFamily="18" charset="0"/>
            </a:endParaRPr>
          </a:p>
          <a:p>
            <a:pPr algn="dist"/>
            <a:r>
              <a:rPr lang="en-US" altLang="ko-KR" dirty="0">
                <a:latin typeface="Georgia" pitchFamily="18" charset="0"/>
              </a:rPr>
              <a:t>Stellar mass                             </a:t>
            </a:r>
            <a:r>
              <a:rPr lang="en-US" altLang="ko-KR" dirty="0" smtClean="0">
                <a:latin typeface="Georgia" pitchFamily="18" charset="0"/>
              </a:rPr>
              <a:t>               </a:t>
            </a:r>
            <a:r>
              <a:rPr lang="en-US" altLang="ko-KR" dirty="0">
                <a:latin typeface="Georgia" pitchFamily="18" charset="0"/>
              </a:rPr>
              <a:t>1.8 </a:t>
            </a:r>
            <a:r>
              <a:rPr lang="en-US" altLang="ko-KR" dirty="0" err="1" smtClean="0">
                <a:latin typeface="Georgia" pitchFamily="18" charset="0"/>
              </a:rPr>
              <a:t>M</a:t>
            </a:r>
            <a:r>
              <a:rPr lang="en-US" altLang="ko-KR" baseline="-25000" dirty="0" err="1" smtClean="0">
                <a:latin typeface="Arial"/>
                <a:cs typeface="Arial"/>
              </a:rPr>
              <a:t>ʘ</a:t>
            </a:r>
            <a:endParaRPr lang="en-US" altLang="ko-KR" baseline="-25000" dirty="0">
              <a:latin typeface="Georgia" pitchFamily="18" charset="0"/>
            </a:endParaRPr>
          </a:p>
          <a:p>
            <a:pPr algn="dist"/>
            <a:r>
              <a:rPr lang="en-US" altLang="ko-KR" dirty="0">
                <a:latin typeface="Georgia" pitchFamily="18" charset="0"/>
              </a:rPr>
              <a:t>Stellar </a:t>
            </a:r>
            <a:r>
              <a:rPr lang="en-US" altLang="ko-KR" dirty="0" smtClean="0">
                <a:latin typeface="Georgia" pitchFamily="18" charset="0"/>
              </a:rPr>
              <a:t>radius</a:t>
            </a:r>
            <a:endParaRPr lang="en-US" altLang="ko-KR" dirty="0">
              <a:latin typeface="Georgia" pitchFamily="18" charset="0"/>
            </a:endParaRPr>
          </a:p>
          <a:p>
            <a:pPr algn="dist"/>
            <a:r>
              <a:rPr lang="en-US" altLang="ko-KR" dirty="0">
                <a:latin typeface="Georgia" pitchFamily="18" charset="0"/>
              </a:rPr>
              <a:t>Stellar temperature                   </a:t>
            </a:r>
            <a:r>
              <a:rPr lang="en-US" altLang="ko-KR" dirty="0" smtClean="0">
                <a:latin typeface="Georgia" pitchFamily="18" charset="0"/>
              </a:rPr>
              <a:t>          </a:t>
            </a:r>
            <a:r>
              <a:rPr lang="en-US" altLang="ko-KR" dirty="0">
                <a:latin typeface="Georgia" pitchFamily="18" charset="0"/>
              </a:rPr>
              <a:t>6600 </a:t>
            </a:r>
            <a:r>
              <a:rPr lang="en-US" altLang="ko-KR" dirty="0" smtClean="0">
                <a:latin typeface="Georgia" pitchFamily="18" charset="0"/>
              </a:rPr>
              <a:t>K</a:t>
            </a:r>
            <a:endParaRPr lang="en-US" altLang="ko-KR" dirty="0">
              <a:latin typeface="Georgia" pitchFamily="18" charset="0"/>
            </a:endParaRPr>
          </a:p>
          <a:p>
            <a:pPr algn="dist"/>
            <a:r>
              <a:rPr lang="en-US" altLang="ko-KR" dirty="0">
                <a:latin typeface="Georgia" pitchFamily="18" charset="0"/>
              </a:rPr>
              <a:t>Stellar luminosity                      </a:t>
            </a:r>
            <a:r>
              <a:rPr lang="en-US" altLang="ko-KR" dirty="0" smtClean="0">
                <a:latin typeface="Georgia" pitchFamily="18" charset="0"/>
              </a:rPr>
              <a:t>            </a:t>
            </a:r>
            <a:r>
              <a:rPr lang="en-US" altLang="ko-KR" dirty="0">
                <a:latin typeface="Georgia" pitchFamily="18" charset="0"/>
              </a:rPr>
              <a:t>6.8 </a:t>
            </a:r>
            <a:r>
              <a:rPr lang="en-US" altLang="ko-KR" dirty="0" smtClean="0">
                <a:latin typeface="Georgia" pitchFamily="18" charset="0"/>
              </a:rPr>
              <a:t> </a:t>
            </a:r>
            <a:r>
              <a:rPr lang="en-US" altLang="ko-KR" dirty="0" err="1" smtClean="0">
                <a:latin typeface="Georgia" pitchFamily="18" charset="0"/>
              </a:rPr>
              <a:t>L</a:t>
            </a:r>
            <a:r>
              <a:rPr lang="en-US" altLang="ko-KR" baseline="-25000" dirty="0" err="1" smtClean="0">
                <a:latin typeface="Arial"/>
                <a:cs typeface="Arial"/>
              </a:rPr>
              <a:t>ʘ</a:t>
            </a:r>
            <a:endParaRPr lang="en-US" altLang="ko-KR" baseline="-25000" dirty="0">
              <a:latin typeface="Georgia" pitchFamily="18" charset="0"/>
            </a:endParaRPr>
          </a:p>
          <a:p>
            <a:pPr algn="dist"/>
            <a:r>
              <a:rPr lang="en-US" altLang="ko-KR" dirty="0">
                <a:latin typeface="Georgia" pitchFamily="18" charset="0"/>
              </a:rPr>
              <a:t>Inner dust rim (</a:t>
            </a:r>
            <a:r>
              <a:rPr lang="en-US" altLang="ko-KR" dirty="0" err="1">
                <a:latin typeface="Georgia" pitchFamily="18" charset="0"/>
              </a:rPr>
              <a:t>R</a:t>
            </a:r>
            <a:r>
              <a:rPr lang="en-US" altLang="ko-KR" baseline="-25000" dirty="0" err="1">
                <a:latin typeface="Georgia" pitchFamily="18" charset="0"/>
              </a:rPr>
              <a:t>Disk,in</a:t>
            </a:r>
            <a:r>
              <a:rPr lang="en-US" altLang="ko-KR" dirty="0">
                <a:latin typeface="Georgia" pitchFamily="18" charset="0"/>
              </a:rPr>
              <a:t>)              </a:t>
            </a:r>
            <a:r>
              <a:rPr lang="en-US" altLang="ko-KR" dirty="0" smtClean="0">
                <a:latin typeface="Georgia" pitchFamily="18" charset="0"/>
              </a:rPr>
              <a:t>        </a:t>
            </a:r>
            <a:r>
              <a:rPr lang="en-US" altLang="ko-KR" dirty="0">
                <a:latin typeface="Georgia" pitchFamily="18" charset="0"/>
              </a:rPr>
              <a:t>0.18 </a:t>
            </a:r>
            <a:r>
              <a:rPr lang="en-US" altLang="ko-KR" dirty="0" smtClean="0">
                <a:latin typeface="Georgia" pitchFamily="18" charset="0"/>
              </a:rPr>
              <a:t>AU</a:t>
            </a:r>
            <a:endParaRPr lang="en-US" altLang="ko-KR" dirty="0">
              <a:latin typeface="Georgia" pitchFamily="18" charset="0"/>
            </a:endParaRPr>
          </a:p>
          <a:p>
            <a:pPr algn="dist"/>
            <a:r>
              <a:rPr lang="en-US" altLang="ko-KR" dirty="0">
                <a:latin typeface="Georgia" pitchFamily="18" charset="0"/>
              </a:rPr>
              <a:t>Inner radius of gap (</a:t>
            </a:r>
            <a:r>
              <a:rPr lang="en-US" altLang="ko-KR" dirty="0" err="1">
                <a:latin typeface="Georgia" pitchFamily="18" charset="0"/>
              </a:rPr>
              <a:t>R</a:t>
            </a:r>
            <a:r>
              <a:rPr lang="en-US" altLang="ko-KR" baseline="-25000" dirty="0" err="1">
                <a:latin typeface="Georgia" pitchFamily="18" charset="0"/>
              </a:rPr>
              <a:t>Gap,in</a:t>
            </a:r>
            <a:r>
              <a:rPr lang="en-US" altLang="ko-KR" dirty="0">
                <a:latin typeface="Georgia" pitchFamily="18" charset="0"/>
              </a:rPr>
              <a:t>)      </a:t>
            </a:r>
            <a:r>
              <a:rPr lang="en-US" altLang="ko-KR" dirty="0" smtClean="0">
                <a:latin typeface="Georgia" pitchFamily="18" charset="0"/>
              </a:rPr>
              <a:t>        </a:t>
            </a:r>
            <a:r>
              <a:rPr lang="en-US" altLang="ko-KR" dirty="0">
                <a:latin typeface="Georgia" pitchFamily="18" charset="0"/>
              </a:rPr>
              <a:t>0.45 </a:t>
            </a:r>
            <a:r>
              <a:rPr lang="en-US" altLang="ko-KR" dirty="0" smtClean="0">
                <a:latin typeface="Georgia" pitchFamily="18" charset="0"/>
              </a:rPr>
              <a:t>AU</a:t>
            </a:r>
            <a:endParaRPr lang="en-US" altLang="ko-KR" dirty="0">
              <a:latin typeface="Georgia" pitchFamily="18" charset="0"/>
            </a:endParaRPr>
          </a:p>
          <a:p>
            <a:pPr algn="dist"/>
            <a:r>
              <a:rPr lang="en-US" altLang="ko-KR" dirty="0">
                <a:latin typeface="Georgia" pitchFamily="18" charset="0"/>
              </a:rPr>
              <a:t>Outer radius of gap (</a:t>
            </a:r>
            <a:r>
              <a:rPr lang="en-US" altLang="ko-KR" dirty="0" err="1">
                <a:latin typeface="Georgia" pitchFamily="18" charset="0"/>
              </a:rPr>
              <a:t>R</a:t>
            </a:r>
            <a:r>
              <a:rPr lang="en-US" altLang="ko-KR" baseline="-25000" dirty="0" err="1">
                <a:latin typeface="Georgia" pitchFamily="18" charset="0"/>
              </a:rPr>
              <a:t>Gap,out</a:t>
            </a:r>
            <a:r>
              <a:rPr lang="en-US" altLang="ko-KR" dirty="0">
                <a:latin typeface="Georgia" pitchFamily="18" charset="0"/>
              </a:rPr>
              <a:t>)     </a:t>
            </a:r>
            <a:r>
              <a:rPr lang="en-US" altLang="ko-KR" dirty="0" smtClean="0">
                <a:latin typeface="Georgia" pitchFamily="18" charset="0"/>
              </a:rPr>
              <a:t>           </a:t>
            </a:r>
            <a:r>
              <a:rPr lang="en-US" altLang="ko-KR" dirty="0">
                <a:latin typeface="Georgia" pitchFamily="18" charset="0"/>
              </a:rPr>
              <a:t>45 </a:t>
            </a:r>
            <a:r>
              <a:rPr lang="en-US" altLang="ko-KR" dirty="0" smtClean="0">
                <a:latin typeface="Georgia" pitchFamily="18" charset="0"/>
              </a:rPr>
              <a:t>AU</a:t>
            </a:r>
            <a:endParaRPr lang="en-US" altLang="ko-KR" dirty="0">
              <a:latin typeface="Georgia" pitchFamily="18" charset="0"/>
            </a:endParaRPr>
          </a:p>
          <a:p>
            <a:pPr algn="dist"/>
            <a:r>
              <a:rPr lang="en-US" altLang="ko-KR" dirty="0">
                <a:latin typeface="Georgia" pitchFamily="18" charset="0"/>
              </a:rPr>
              <a:t>Dust mass of grain size range </a:t>
            </a:r>
            <a:endParaRPr lang="en-US" altLang="ko-KR" dirty="0" smtClean="0">
              <a:latin typeface="Georgia" pitchFamily="18" charset="0"/>
            </a:endParaRPr>
          </a:p>
          <a:p>
            <a:pPr algn="dist"/>
            <a:r>
              <a:rPr lang="en-US" altLang="ko-KR" dirty="0" smtClean="0">
                <a:latin typeface="Georgia" pitchFamily="18" charset="0"/>
              </a:rPr>
              <a:t>from </a:t>
            </a:r>
            <a:r>
              <a:rPr lang="en-US" altLang="ko-KR" dirty="0">
                <a:latin typeface="Georgia" pitchFamily="18" charset="0"/>
              </a:rPr>
              <a:t>0.01 to 10 </a:t>
            </a:r>
            <a:r>
              <a:rPr lang="el-GR" altLang="ko-KR" dirty="0">
                <a:latin typeface="Georgia" pitchFamily="18" charset="0"/>
                <a:cs typeface="Arial" charset="0"/>
              </a:rPr>
              <a:t>μ</a:t>
            </a:r>
            <a:r>
              <a:rPr lang="en-US" altLang="ko-KR" dirty="0">
                <a:latin typeface="Georgia" pitchFamily="18" charset="0"/>
                <a:cs typeface="Arial" charset="0"/>
              </a:rPr>
              <a:t>m (</a:t>
            </a:r>
            <a:r>
              <a:rPr lang="en-US" altLang="ko-KR" dirty="0" err="1">
                <a:latin typeface="Georgia" pitchFamily="18" charset="0"/>
                <a:cs typeface="Arial" charset="0"/>
              </a:rPr>
              <a:t>M</a:t>
            </a:r>
            <a:r>
              <a:rPr lang="en-US" altLang="ko-KR" baseline="-25000" dirty="0" err="1">
                <a:latin typeface="Georgia" pitchFamily="18" charset="0"/>
                <a:cs typeface="Arial" charset="0"/>
              </a:rPr>
              <a:t>Dust,small</a:t>
            </a:r>
            <a:r>
              <a:rPr lang="en-US" altLang="ko-KR" dirty="0">
                <a:latin typeface="Georgia" pitchFamily="18" charset="0"/>
                <a:cs typeface="Arial" charset="0"/>
              </a:rPr>
              <a:t>) </a:t>
            </a:r>
            <a:r>
              <a:rPr lang="en-US" altLang="ko-KR" dirty="0" smtClean="0">
                <a:latin typeface="Georgia" pitchFamily="18" charset="0"/>
                <a:cs typeface="Arial" charset="0"/>
              </a:rPr>
              <a:t>   5×10</a:t>
            </a:r>
            <a:r>
              <a:rPr lang="en-US" altLang="ko-KR" baseline="30000" dirty="0" smtClean="0">
                <a:latin typeface="Georgia" pitchFamily="18" charset="0"/>
                <a:cs typeface="Arial" charset="0"/>
              </a:rPr>
              <a:t>-6</a:t>
            </a:r>
            <a:r>
              <a:rPr lang="en-US" altLang="ko-KR" dirty="0" smtClean="0">
                <a:latin typeface="Georgia" pitchFamily="18" charset="0"/>
                <a:cs typeface="Arial" charset="0"/>
              </a:rPr>
              <a:t> </a:t>
            </a:r>
            <a:r>
              <a:rPr lang="en-US" altLang="ko-KR" dirty="0" err="1" smtClean="0">
                <a:latin typeface="Georgia" pitchFamily="18" charset="0"/>
                <a:cs typeface="Arial" charset="0"/>
              </a:rPr>
              <a:t>M</a:t>
            </a:r>
            <a:r>
              <a:rPr lang="en-US" altLang="ko-KR" baseline="-25000" dirty="0" err="1" smtClean="0">
                <a:latin typeface="Arial"/>
                <a:cs typeface="Arial"/>
              </a:rPr>
              <a:t>ʘ</a:t>
            </a:r>
            <a:endParaRPr lang="en-US" altLang="ko-KR" baseline="-25000" dirty="0">
              <a:latin typeface="Georgia" pitchFamily="18" charset="0"/>
              <a:cs typeface="Arial" charset="0"/>
            </a:endParaRPr>
          </a:p>
          <a:p>
            <a:pPr algn="dist"/>
            <a:r>
              <a:rPr lang="en-US" altLang="ko-KR" dirty="0" smtClean="0">
                <a:latin typeface="Georgia" pitchFamily="18" charset="0"/>
                <a:cs typeface="Arial" charset="0"/>
              </a:rPr>
              <a:t>Disk </a:t>
            </a:r>
            <a:r>
              <a:rPr lang="en-US" altLang="ko-KR" dirty="0">
                <a:latin typeface="Georgia" pitchFamily="18" charset="0"/>
                <a:cs typeface="Arial" charset="0"/>
              </a:rPr>
              <a:t>inclination                          </a:t>
            </a:r>
            <a:r>
              <a:rPr lang="en-US" altLang="ko-KR" dirty="0" smtClean="0">
                <a:latin typeface="Georgia" pitchFamily="18" charset="0"/>
                <a:cs typeface="Arial" charset="0"/>
              </a:rPr>
              <a:t>                  10°</a:t>
            </a:r>
            <a:endParaRPr lang="en-US" altLang="ko-KR" dirty="0">
              <a:latin typeface="Georgia" pitchFamily="18" charset="0"/>
              <a:cs typeface="Arial" charset="0"/>
            </a:endParaRPr>
          </a:p>
          <a:p>
            <a:pPr algn="dist"/>
            <a:r>
              <a:rPr lang="en-US" altLang="ko-KR" dirty="0" err="1" smtClean="0">
                <a:latin typeface="Georgia" pitchFamily="18" charset="0"/>
                <a:cs typeface="Arial" charset="0"/>
              </a:rPr>
              <a:t>M</a:t>
            </a:r>
            <a:r>
              <a:rPr lang="en-US" altLang="ko-KR" baseline="-25000" dirty="0" err="1" smtClean="0">
                <a:latin typeface="Georgia" pitchFamily="18" charset="0"/>
                <a:cs typeface="Arial" charset="0"/>
              </a:rPr>
              <a:t>inner</a:t>
            </a:r>
            <a:r>
              <a:rPr lang="en-US" altLang="ko-KR" dirty="0" smtClean="0">
                <a:latin typeface="Georgia" pitchFamily="18" charset="0"/>
                <a:cs typeface="Arial" charset="0"/>
              </a:rPr>
              <a:t>                                                  </a:t>
            </a:r>
            <a:r>
              <a:rPr lang="en-US" altLang="ko-KR" dirty="0">
                <a:latin typeface="Georgia" pitchFamily="18" charset="0"/>
                <a:cs typeface="Arial" charset="0"/>
              </a:rPr>
              <a:t>0.10 </a:t>
            </a:r>
            <a:r>
              <a:rPr lang="en-US" altLang="ko-KR" dirty="0" err="1">
                <a:latin typeface="Georgia" pitchFamily="18" charset="0"/>
                <a:cs typeface="Arial" charset="0"/>
              </a:rPr>
              <a:t>M</a:t>
            </a:r>
            <a:r>
              <a:rPr lang="en-US" altLang="ko-KR" baseline="-25000" dirty="0" err="1">
                <a:latin typeface="Georgia" pitchFamily="18" charset="0"/>
                <a:cs typeface="Arial" charset="0"/>
              </a:rPr>
              <a:t>lunar</a:t>
            </a:r>
            <a:endParaRPr lang="en-US" altLang="ko-KR" baseline="-25000" dirty="0">
              <a:latin typeface="Georgia" pitchFamily="18" charset="0"/>
              <a:cs typeface="Arial" charset="0"/>
            </a:endParaRPr>
          </a:p>
          <a:p>
            <a:pPr algn="dist"/>
            <a:r>
              <a:rPr lang="en-US" altLang="ko-KR" dirty="0" smtClean="0">
                <a:latin typeface="Georgia" pitchFamily="18" charset="0"/>
                <a:cs typeface="Arial" charset="0"/>
              </a:rPr>
              <a:t>Surface </a:t>
            </a:r>
            <a:r>
              <a:rPr lang="en-US" altLang="ko-KR" dirty="0">
                <a:latin typeface="Georgia" pitchFamily="18" charset="0"/>
                <a:cs typeface="Arial" charset="0"/>
              </a:rPr>
              <a:t>height of disk (Hp (</a:t>
            </a:r>
            <a:r>
              <a:rPr lang="en-US" altLang="ko-KR" dirty="0" err="1">
                <a:latin typeface="Georgia" pitchFamily="18" charset="0"/>
                <a:cs typeface="Arial" charset="0"/>
              </a:rPr>
              <a:t>R</a:t>
            </a:r>
            <a:r>
              <a:rPr lang="en-US" altLang="ko-KR" baseline="-25000" dirty="0" err="1">
                <a:latin typeface="Georgia" pitchFamily="18" charset="0"/>
                <a:cs typeface="Arial" charset="0"/>
              </a:rPr>
              <a:t>disk</a:t>
            </a:r>
            <a:r>
              <a:rPr lang="en-US" altLang="ko-KR" dirty="0">
                <a:latin typeface="Georgia" pitchFamily="18" charset="0"/>
                <a:cs typeface="Arial" charset="0"/>
              </a:rPr>
              <a:t>)/</a:t>
            </a:r>
            <a:r>
              <a:rPr lang="en-US" altLang="ko-KR" dirty="0" err="1">
                <a:latin typeface="Georgia" pitchFamily="18" charset="0"/>
                <a:cs typeface="Arial" charset="0"/>
              </a:rPr>
              <a:t>R</a:t>
            </a:r>
            <a:r>
              <a:rPr lang="en-US" altLang="ko-KR" baseline="-25000" dirty="0" err="1">
                <a:latin typeface="Georgia" pitchFamily="18" charset="0"/>
                <a:cs typeface="Arial" charset="0"/>
              </a:rPr>
              <a:t>disk</a:t>
            </a:r>
            <a:r>
              <a:rPr lang="en-US" altLang="ko-KR" dirty="0">
                <a:latin typeface="Georgia" pitchFamily="18" charset="0"/>
                <a:cs typeface="Arial" charset="0"/>
              </a:rPr>
              <a:t>)   </a:t>
            </a:r>
          </a:p>
          <a:p>
            <a:pPr algn="dist"/>
            <a:r>
              <a:rPr lang="en-US" altLang="ko-KR" dirty="0">
                <a:latin typeface="Georgia" pitchFamily="18" charset="0"/>
                <a:cs typeface="Arial" charset="0"/>
              </a:rPr>
              <a:t>                                                 </a:t>
            </a:r>
            <a:r>
              <a:rPr lang="en-US" altLang="ko-KR" dirty="0" smtClean="0">
                <a:latin typeface="Georgia" pitchFamily="18" charset="0"/>
                <a:cs typeface="Arial" charset="0"/>
              </a:rPr>
              <a:t>                       </a:t>
            </a:r>
            <a:r>
              <a:rPr lang="en-US" altLang="ko-KR" dirty="0">
                <a:latin typeface="Georgia" pitchFamily="18" charset="0"/>
                <a:cs typeface="Arial" charset="0"/>
              </a:rPr>
              <a:t>0.13</a:t>
            </a:r>
            <a:endParaRPr lang="el-GR" altLang="ko-KR" dirty="0">
              <a:latin typeface="Georgia" pitchFamily="18" charset="0"/>
              <a:cs typeface="Arial" charset="0"/>
            </a:endParaRPr>
          </a:p>
        </p:txBody>
      </p:sp>
      <p:sp>
        <p:nvSpPr>
          <p:cNvPr id="142430" name="Oval 94"/>
          <p:cNvSpPr>
            <a:spLocks noChangeArrowheads="1"/>
          </p:cNvSpPr>
          <p:nvPr/>
        </p:nvSpPr>
        <p:spPr bwMode="auto">
          <a:xfrm>
            <a:off x="2555875" y="3716338"/>
            <a:ext cx="792163" cy="2159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2431" name="Text Box 95"/>
          <p:cNvSpPr txBox="1">
            <a:spLocks noChangeArrowheads="1"/>
          </p:cNvSpPr>
          <p:nvPr/>
        </p:nvSpPr>
        <p:spPr bwMode="auto">
          <a:xfrm>
            <a:off x="7199313" y="6424613"/>
            <a:ext cx="15905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400" dirty="0">
                <a:latin typeface="Georgia" pitchFamily="18" charset="0"/>
              </a:rPr>
              <a:t>Brown et al.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5950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Georgia" pitchFamily="18" charset="0"/>
              </a:rPr>
              <a:t>4.2. High-resolution direct imaging (SMA)</a:t>
            </a:r>
          </a:p>
        </p:txBody>
      </p:sp>
      <p:pic>
        <p:nvPicPr>
          <p:cNvPr id="3" name="Picture 4" descr="Submillimeter-Arr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743200"/>
            <a:ext cx="4572000" cy="31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81346" y="990600"/>
            <a:ext cx="338105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err="1">
                <a:latin typeface="Georgia" pitchFamily="18" charset="0"/>
              </a:rPr>
              <a:t>Submillimeter</a:t>
            </a:r>
            <a:r>
              <a:rPr lang="en-US" altLang="ko-KR" sz="2000" dirty="0">
                <a:latin typeface="Georgia" pitchFamily="18" charset="0"/>
              </a:rPr>
              <a:t> Array (SMA)</a:t>
            </a:r>
          </a:p>
          <a:p>
            <a:r>
              <a:rPr lang="en-US" altLang="ko-KR" sz="2000" dirty="0" smtClean="0">
                <a:solidFill>
                  <a:srgbClr val="002060"/>
                </a:solidFill>
                <a:latin typeface="Georgia" pitchFamily="18" charset="0"/>
              </a:rPr>
              <a:t>8</a:t>
            </a:r>
            <a:r>
              <a:rPr lang="en-US" altLang="ko-KR" sz="2000" dirty="0">
                <a:solidFill>
                  <a:srgbClr val="002060"/>
                </a:solidFill>
                <a:latin typeface="Georgia" pitchFamily="18" charset="0"/>
              </a:rPr>
              <a:t>, 6-m radio telescopes</a:t>
            </a:r>
          </a:p>
          <a:p>
            <a:pPr>
              <a:buFont typeface="Wingdings" pitchFamily="2" charset="2"/>
              <a:buChar char="l"/>
            </a:pPr>
            <a:endParaRPr lang="en-US" altLang="ko-KR" sz="2000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sz="2000" dirty="0" smtClean="0">
                <a:latin typeface="Georgia" pitchFamily="18" charset="0"/>
              </a:rPr>
              <a:t> 230 GHz-bands (4 tracks)</a:t>
            </a:r>
          </a:p>
          <a:p>
            <a:r>
              <a:rPr lang="en-US" altLang="ko-KR" sz="2000" dirty="0" smtClean="0">
                <a:latin typeface="Georgia" pitchFamily="18" charset="0"/>
              </a:rPr>
              <a:t>    : 1.3 mm continuum</a:t>
            </a:r>
          </a:p>
          <a:p>
            <a:r>
              <a:rPr lang="en-US" altLang="ko-KR" sz="2000" dirty="0" smtClean="0">
                <a:latin typeface="Georgia" pitchFamily="18" charset="0"/>
              </a:rPr>
              <a:t>      </a:t>
            </a:r>
            <a:r>
              <a:rPr lang="en-US" altLang="ko-KR" sz="2000" baseline="30000" dirty="0" smtClean="0">
                <a:latin typeface="Georgia" pitchFamily="18" charset="0"/>
              </a:rPr>
              <a:t>12</a:t>
            </a:r>
            <a:r>
              <a:rPr lang="en-US" altLang="ko-KR" sz="2000" dirty="0" smtClean="0">
                <a:latin typeface="Georgia" pitchFamily="18" charset="0"/>
              </a:rPr>
              <a:t>CO (J=2-1)</a:t>
            </a:r>
          </a:p>
          <a:p>
            <a:r>
              <a:rPr lang="en-US" altLang="ko-KR" sz="2000" dirty="0" smtClean="0">
                <a:latin typeface="Georgia" pitchFamily="18" charset="0"/>
              </a:rPr>
              <a:t>      </a:t>
            </a:r>
            <a:r>
              <a:rPr lang="en-US" altLang="ko-KR" sz="2000" baseline="30000" dirty="0" smtClean="0">
                <a:latin typeface="Georgia" pitchFamily="18" charset="0"/>
              </a:rPr>
              <a:t>13</a:t>
            </a:r>
            <a:r>
              <a:rPr lang="en-US" altLang="ko-KR" sz="2000" dirty="0" smtClean="0">
                <a:latin typeface="Georgia" pitchFamily="18" charset="0"/>
              </a:rPr>
              <a:t>CO (J=2-1)</a:t>
            </a:r>
          </a:p>
          <a:p>
            <a:r>
              <a:rPr lang="en-US" altLang="ko-KR" sz="2000" dirty="0" smtClean="0">
                <a:latin typeface="Georgia" pitchFamily="18" charset="0"/>
              </a:rPr>
              <a:t>      C</a:t>
            </a:r>
            <a:r>
              <a:rPr lang="en-US" altLang="ko-KR" sz="2000" baseline="30000" dirty="0" smtClean="0">
                <a:latin typeface="Georgia" pitchFamily="18" charset="0"/>
              </a:rPr>
              <a:t>18</a:t>
            </a:r>
            <a:r>
              <a:rPr lang="en-US" altLang="ko-KR" sz="2000" dirty="0" smtClean="0">
                <a:latin typeface="Georgia" pitchFamily="18" charset="0"/>
              </a:rPr>
              <a:t>O (J=2-1)</a:t>
            </a:r>
            <a:endParaRPr lang="en-US" altLang="ko-KR" sz="20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3460</TotalTime>
  <Words>666</Words>
  <Application>Microsoft Office PowerPoint</Application>
  <PresentationFormat>화면 슬라이드 쇼(4:3)</PresentationFormat>
  <Paragraphs>104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aran</dc:creator>
  <cp:lastModifiedBy>aran</cp:lastModifiedBy>
  <cp:revision>148</cp:revision>
  <dcterms:created xsi:type="dcterms:W3CDTF">2009-11-18T01:12:51Z</dcterms:created>
  <dcterms:modified xsi:type="dcterms:W3CDTF">2010-10-04T00:19:04Z</dcterms:modified>
</cp:coreProperties>
</file>